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336" r:id="rId3"/>
    <p:sldId id="342" r:id="rId4"/>
    <p:sldId id="308" r:id="rId5"/>
    <p:sldId id="337" r:id="rId6"/>
    <p:sldId id="321" r:id="rId7"/>
    <p:sldId id="309" r:id="rId8"/>
    <p:sldId id="310" r:id="rId9"/>
    <p:sldId id="338" r:id="rId10"/>
    <p:sldId id="322" r:id="rId11"/>
    <p:sldId id="341" r:id="rId12"/>
    <p:sldId id="323" r:id="rId13"/>
    <p:sldId id="324" r:id="rId14"/>
    <p:sldId id="339" r:id="rId15"/>
    <p:sldId id="331" r:id="rId16"/>
    <p:sldId id="332" r:id="rId17"/>
    <p:sldId id="333" r:id="rId18"/>
    <p:sldId id="334" r:id="rId19"/>
    <p:sldId id="340" r:id="rId20"/>
    <p:sldId id="325" r:id="rId21"/>
    <p:sldId id="326" r:id="rId22"/>
    <p:sldId id="327" r:id="rId23"/>
    <p:sldId id="328" r:id="rId24"/>
    <p:sldId id="329" r:id="rId25"/>
    <p:sldId id="330" r:id="rId26"/>
    <p:sldId id="305" r:id="rId27"/>
    <p:sldId id="301" r:id="rId28"/>
    <p:sldId id="318" r:id="rId29"/>
    <p:sldId id="300" r:id="rId30"/>
    <p:sldId id="34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FF33"/>
    <a:srgbClr val="00CC00"/>
    <a:srgbClr val="99CCFF"/>
    <a:srgbClr val="008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9856" autoAdjust="0"/>
  </p:normalViewPr>
  <p:slideViewPr>
    <p:cSldViewPr snapToGrid="0">
      <p:cViewPr varScale="1">
        <p:scale>
          <a:sx n="57" d="100"/>
          <a:sy n="57" d="100"/>
        </p:scale>
        <p:origin x="85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94A3B-F841-444A-84F0-0B5E6FFAEA53}" type="datetimeFigureOut">
              <a:rPr lang="en-US" smtClean="0"/>
              <a:pPr/>
              <a:t>8/29/2015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D8F3C-3F3A-49BB-86F7-17301BD567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988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D8F3C-3F3A-49BB-86F7-17301BD567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863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Wingdings 2" pitchFamily="18" charset="2"/>
              <a:buChar char=""/>
              <a:defRPr>
                <a:latin typeface="Comic Sans MS" pitchFamily="66" charset="0"/>
              </a:defRPr>
            </a:lvl1pPr>
            <a:lvl2pPr>
              <a:buSzPct val="100000"/>
              <a:defRPr>
                <a:latin typeface="Comic Sans MS" pitchFamily="66" charset="0"/>
              </a:defRPr>
            </a:lvl2pPr>
            <a:lvl3pPr>
              <a:buSzPct val="100000"/>
              <a:defRPr>
                <a:latin typeface="Comic Sans MS" pitchFamily="66" charset="0"/>
              </a:defRPr>
            </a:lvl3pPr>
            <a:lvl4pPr>
              <a:buSzPct val="100000"/>
              <a:defRPr>
                <a:latin typeface="Comic Sans MS" pitchFamily="66" charset="0"/>
              </a:defRPr>
            </a:lvl4pPr>
            <a:lvl5pPr>
              <a:buSzPct val="100000"/>
              <a:defRPr>
                <a:latin typeface="Comic Sans MS" pitchFamily="66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289B4-9B5B-45EA-80A8-E5B08E8DCE21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F289B4-9B5B-45EA-80A8-E5B08E8DCE21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9D949-F4F2-4FC4-944D-1E13F6E60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859809"/>
            <a:ext cx="8229600" cy="2674961"/>
          </a:xfrm>
        </p:spPr>
        <p:txBody>
          <a:bodyPr>
            <a:normAutofit/>
          </a:bodyPr>
          <a:lstStyle/>
          <a:p>
            <a:r>
              <a:rPr lang="en-GB" sz="6600" cap="none" dirty="0" smtClean="0">
                <a:latin typeface="Comic Sans MS" pitchFamily="66" charset="0"/>
              </a:rPr>
              <a:t>GHC status report</a:t>
            </a:r>
            <a:endParaRPr lang="en-US" sz="6600" cap="none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784" y="4000438"/>
            <a:ext cx="8270544" cy="215470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GB" sz="3200" dirty="0" smtClean="0">
                <a:latin typeface="Comic Sans MS" pitchFamily="66" charset="0"/>
              </a:rPr>
              <a:t>Simon Peyton Jones</a:t>
            </a:r>
          </a:p>
          <a:p>
            <a:pPr>
              <a:spcAft>
                <a:spcPts val="600"/>
              </a:spcAft>
            </a:pPr>
            <a:r>
              <a:rPr lang="en-GB" sz="3200" dirty="0" smtClean="0">
                <a:latin typeface="Comic Sans MS" pitchFamily="66" charset="0"/>
              </a:rPr>
              <a:t>Microsoft Research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September </a:t>
            </a:r>
            <a:r>
              <a:rPr lang="en-GB" sz="2400" dirty="0" smtClean="0">
                <a:latin typeface="Comic Sans MS" pitchFamily="66" charset="0"/>
              </a:rPr>
              <a:t>2015</a:t>
            </a:r>
            <a:endParaRPr lang="en-GB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Implicit locations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84494"/>
            <a:ext cx="8229600" cy="2624866"/>
          </a:xfrm>
        </p:spPr>
        <p:txBody>
          <a:bodyPr/>
          <a:lstStyle/>
          <a:p>
            <a:r>
              <a:rPr lang="en-GB" dirty="0" smtClean="0"/>
              <a:t>But who called 'head'???????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48869" y="1323506"/>
            <a:ext cx="6562165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:: [a]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x:xs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x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[]     = error "head of empty list"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8869" y="2793017"/>
            <a:ext cx="6562165" cy="707886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ghci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complicated_function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89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*** Exception: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of empty list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Homebrew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84494"/>
            <a:ext cx="8229600" cy="2624866"/>
          </a:xfrm>
        </p:spPr>
        <p:txBody>
          <a:bodyPr/>
          <a:lstStyle/>
          <a:p>
            <a:r>
              <a:rPr lang="en-GB" dirty="0" smtClean="0"/>
              <a:t>Change in head's type signature</a:t>
            </a:r>
          </a:p>
          <a:p>
            <a:r>
              <a:rPr lang="en-GB" dirty="0" smtClean="0"/>
              <a:t>Every call site must be changed to pass an informative string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64776" y="1323506"/>
            <a:ext cx="8122024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:: String -&gt; [a]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_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x:xs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x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info []  = error ("head of empty list"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++ info)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8869" y="2793017"/>
            <a:ext cx="7180731" cy="40011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foogle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y z = ....(head "In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foogle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)....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Implicit locations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63670"/>
            <a:ext cx="8229600" cy="1145689"/>
          </a:xfrm>
        </p:spPr>
        <p:txBody>
          <a:bodyPr/>
          <a:lstStyle/>
          <a:p>
            <a:r>
              <a:rPr lang="en-GB" dirty="0" smtClean="0"/>
              <a:t>Better, but what if you don't know where '</a:t>
            </a:r>
            <a:r>
              <a:rPr lang="en-GB" dirty="0" err="1" smtClean="0"/>
              <a:t>foogle</a:t>
            </a:r>
            <a:r>
              <a:rPr lang="en-GB" dirty="0" smtClean="0"/>
              <a:t>' was called?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08528" y="3693970"/>
            <a:ext cx="6925237" cy="1323439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ghci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complicated_function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89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*** Exception: Head of empty list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?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called at Foo.hs:8:60 in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main:Foo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head, called at Foo.hs:10:9 in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main:Foo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0428" y="1227626"/>
            <a:ext cx="7203143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:: (?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CallStack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=&gt;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[a]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x:xs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x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[]     = error ("head of empty list\n"</a:t>
            </a:r>
            <a:b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++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showCallStack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?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7150" y="2922462"/>
            <a:ext cx="720314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foogle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y z = ....(head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)....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5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Implicit locations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32411"/>
            <a:ext cx="8229600" cy="2702859"/>
          </a:xfrm>
        </p:spPr>
        <p:txBody>
          <a:bodyPr/>
          <a:lstStyle/>
          <a:p>
            <a:r>
              <a:rPr lang="en-GB" dirty="0" smtClean="0"/>
              <a:t>Re-uses existing notation</a:t>
            </a:r>
          </a:p>
          <a:p>
            <a:r>
              <a:rPr lang="en-GB" dirty="0" smtClean="0"/>
              <a:t>Easy to implement: the constraint solver is the only bit that changes</a:t>
            </a:r>
          </a:p>
          <a:p>
            <a:r>
              <a:rPr lang="en-GB" dirty="0" smtClean="0"/>
              <a:t>Zero impact on transformation, optimisation, code generation,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70428" y="1227626"/>
            <a:ext cx="7203143" cy="2246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:: (?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CallStack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=&gt;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[a] -&gt; a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x:xs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 x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head []     = error ("head of empty list\n"</a:t>
            </a:r>
            <a:b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++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showCallStack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?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foogle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(?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CallStack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 =&gt;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foogle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= ....(head e)....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54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Overloaded </a:t>
            </a:r>
            <a:br>
              <a:rPr lang="en-GB" dirty="0" smtClean="0"/>
            </a:br>
            <a:r>
              <a:rPr lang="en-GB" dirty="0" smtClean="0"/>
              <a:t>record fields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33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Overloaded record fields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Decent records are probably GHC's longest-asked-for feature</a:t>
            </a:r>
          </a:p>
          <a:p>
            <a:r>
              <a:rPr lang="en-GB" dirty="0" smtClean="0"/>
              <a:t>It's a swamp: many designs, all with complex </a:t>
            </a:r>
            <a:r>
              <a:rPr lang="en-GB" dirty="0" err="1" smtClean="0"/>
              <a:t>tradeoffs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have finally plumped for a simple, modular design, with three pieces: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GB" dirty="0" smtClean="0"/>
              <a:t>Allow duplicate field labels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GB" dirty="0" smtClean="0"/>
              <a:t>Record classes for overloading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GB" dirty="0" smtClean="0"/>
              <a:t>Overloaded labels for convenience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62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Duplicate fields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82299"/>
            <a:ext cx="8229600" cy="3996466"/>
          </a:xfrm>
        </p:spPr>
        <p:txBody>
          <a:bodyPr/>
          <a:lstStyle/>
          <a:p>
            <a:r>
              <a:rPr lang="en-GB" dirty="0" smtClean="0"/>
              <a:t>Record construction and pattern matching are  unaffected</a:t>
            </a:r>
          </a:p>
          <a:p>
            <a:endParaRPr lang="en-GB" dirty="0"/>
          </a:p>
          <a:p>
            <a:r>
              <a:rPr lang="en-GB" dirty="0" smtClean="0"/>
              <a:t>Duplicated record selectors are ambiguous; but NB selective import</a:t>
            </a:r>
          </a:p>
          <a:p>
            <a:pPr marL="137160" indent="0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22828" y="1343817"/>
            <a:ext cx="7563971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T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 x, y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S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 x :: Bool, z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827" y="3155613"/>
            <a:ext cx="7563971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:: S -&gt; T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 x = v }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MkS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 x = True, y = v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2828" y="4945487"/>
            <a:ext cx="756397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module A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import M( T(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x, y) )  -- But not S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 r = x r + y r</a:t>
            </a:r>
          </a:p>
        </p:txBody>
      </p:sp>
    </p:spTree>
    <p:extLst>
      <p:ext uri="{BB962C8B-B14F-4D97-AF65-F5344CB8AC3E}">
        <p14:creationId xmlns:p14="http://schemas.microsoft.com/office/powerpoint/2010/main" val="35137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Record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6816"/>
            <a:ext cx="8229600" cy="3822543"/>
          </a:xfrm>
        </p:spPr>
        <p:txBody>
          <a:bodyPr/>
          <a:lstStyle/>
          <a:p>
            <a:r>
              <a:rPr lang="en-GB" dirty="0" smtClean="0"/>
              <a:t>Every field gives rise to a new instance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Now selection is overloaded: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22828" y="1343817"/>
            <a:ext cx="756397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HasField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(x :: Symbol) r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type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FieldType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r 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getField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Proxy# x -&gt; r -&gt;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FieldType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r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22828" y="3217441"/>
            <a:ext cx="756397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instance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HasField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"x" T 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type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FieldType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"x" T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getField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MkT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{ x = v }) = v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22828" y="5267701"/>
            <a:ext cx="756397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:: T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r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getField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(Proxy :: Proxy "x") r + 1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-- Gets field "x" from a T record</a:t>
            </a:r>
          </a:p>
        </p:txBody>
      </p:sp>
    </p:spTree>
    <p:extLst>
      <p:ext uri="{BB962C8B-B14F-4D97-AF65-F5344CB8AC3E}">
        <p14:creationId xmlns:p14="http://schemas.microsoft.com/office/powerpoint/2010/main" val="104689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Overloaded Labels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470"/>
            <a:ext cx="8229600" cy="3888889"/>
          </a:xfrm>
        </p:spPr>
        <p:txBody>
          <a:bodyPr/>
          <a:lstStyle/>
          <a:p>
            <a:r>
              <a:rPr lang="en-GB" sz="2400" dirty="0" smtClean="0"/>
              <a:t>Syntax "#x" expands to (</a:t>
            </a:r>
            <a:r>
              <a:rPr lang="en-GB" sz="2400" dirty="0" err="1" smtClean="0"/>
              <a:t>fromLabel</a:t>
            </a:r>
            <a:r>
              <a:rPr lang="en-GB" sz="2400" dirty="0" smtClean="0"/>
              <a:t>  @ "x"  @t)</a:t>
            </a:r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So (#x r) would expand (via the instance) to</a:t>
            </a:r>
            <a:br>
              <a:rPr lang="en-GB" sz="2400" dirty="0" smtClean="0"/>
            </a:br>
            <a:r>
              <a:rPr lang="en-GB" sz="2400" dirty="0" smtClean="0"/>
              <a:t>   </a:t>
            </a:r>
            <a:r>
              <a:rPr lang="en-GB" sz="2400" dirty="0" err="1" smtClean="0"/>
              <a:t>getField</a:t>
            </a:r>
            <a:r>
              <a:rPr lang="en-GB" sz="2400" dirty="0" smtClean="0"/>
              <a:t> (Proxy :: Proxy "x")</a:t>
            </a:r>
            <a:br>
              <a:rPr lang="en-GB" sz="2400" dirty="0" smtClean="0"/>
            </a:br>
            <a:r>
              <a:rPr lang="en-GB" sz="2400" dirty="0" smtClean="0"/>
              <a:t>just as we want</a:t>
            </a:r>
          </a:p>
          <a:p>
            <a:r>
              <a:rPr lang="en-GB" sz="2400" dirty="0" smtClean="0"/>
              <a:t>But the instance is library code; we can change it if we want #x to mean a lens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34569" y="1498991"/>
            <a:ext cx="7563971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IsLabel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(x :: Symbol) a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fromLabel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a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4570" y="3007332"/>
            <a:ext cx="7563971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instance (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HasField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r, a ~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FieldType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r) 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=&gt;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IsLabel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(r -&gt; a)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 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fromLabel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getField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(Proxy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::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Proxy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0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Typed reflection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3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GHC 7.10</a:t>
            </a:r>
            <a:br>
              <a:rPr lang="en-GB" dirty="0" smtClean="0"/>
            </a:br>
            <a:r>
              <a:rPr lang="en-GB" dirty="0" smtClean="0"/>
              <a:t>(27 March 2015)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67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indexed type representations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53302" y="2215842"/>
            <a:ext cx="7837396" cy="34778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Proxy a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Dynamic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a -&gt; Dynamic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toDyn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forall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a.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a -&gt; Dynamic</a:t>
            </a: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toDyn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 = Dynamic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where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(Proxy :: Proxy a)</a:t>
            </a:r>
          </a:p>
        </p:txBody>
      </p:sp>
    </p:spTree>
    <p:extLst>
      <p:ext uri="{BB962C8B-B14F-4D97-AF65-F5344CB8AC3E}">
        <p14:creationId xmlns:p14="http://schemas.microsoft.com/office/powerpoint/2010/main" val="12166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indexed type representations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22560"/>
            <a:ext cx="8229600" cy="1539061"/>
          </a:xfrm>
        </p:spPr>
        <p:txBody>
          <a:bodyPr/>
          <a:lstStyle/>
          <a:p>
            <a:r>
              <a:rPr lang="en-GB" dirty="0" smtClean="0"/>
              <a:t>Does not </a:t>
            </a:r>
            <a:r>
              <a:rPr lang="en-GB" dirty="0" err="1" smtClean="0"/>
              <a:t>typecheck</a:t>
            </a:r>
            <a:r>
              <a:rPr lang="en-GB" dirty="0" smtClean="0"/>
              <a:t> because (</a:t>
            </a:r>
            <a:r>
              <a:rPr lang="en-GB" dirty="0" err="1" smtClean="0"/>
              <a:t>trx</a:t>
            </a:r>
            <a:r>
              <a:rPr lang="en-GB" dirty="0" smtClean="0"/>
              <a:t> == </a:t>
            </a:r>
            <a:r>
              <a:rPr lang="en-GB" dirty="0" err="1" smtClean="0"/>
              <a:t>trr</a:t>
            </a:r>
            <a:r>
              <a:rPr lang="en-GB" dirty="0" smtClean="0"/>
              <a:t>) tells the type system nothing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841" y="1600200"/>
            <a:ext cx="7032812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Dynamic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a -&gt; Dynamic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forall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a.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</a:t>
            </a:r>
            <a:b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Dynamic -&gt; Maybe a</a:t>
            </a: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(Dynamic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|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x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| otherwise  = Nothing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(Proxy :: Proxy a)</a:t>
            </a:r>
          </a:p>
        </p:txBody>
      </p:sp>
      <p:sp>
        <p:nvSpPr>
          <p:cNvPr id="5" name="Left Arrow 4"/>
          <p:cNvSpPr/>
          <p:nvPr/>
        </p:nvSpPr>
        <p:spPr>
          <a:xfrm>
            <a:off x="4128247" y="3469342"/>
            <a:ext cx="2528047" cy="363071"/>
          </a:xfrm>
          <a:prstGeom prst="leftArrow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5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indexed type representations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22560"/>
            <a:ext cx="8229600" cy="1539061"/>
          </a:xfrm>
        </p:spPr>
        <p:txBody>
          <a:bodyPr/>
          <a:lstStyle/>
          <a:p>
            <a:r>
              <a:rPr lang="en-GB" dirty="0" smtClean="0"/>
              <a:t>And yet, comparing </a:t>
            </a:r>
            <a:r>
              <a:rPr lang="en-GB" dirty="0" err="1" smtClean="0"/>
              <a:t>TypeReps</a:t>
            </a:r>
            <a:r>
              <a:rPr lang="en-GB" dirty="0" smtClean="0"/>
              <a:t> </a:t>
            </a:r>
            <a:r>
              <a:rPr lang="en-GB" i="1" dirty="0" smtClean="0"/>
              <a:t>should</a:t>
            </a:r>
            <a:r>
              <a:rPr lang="en-GB" dirty="0" smtClean="0"/>
              <a:t> tell us something!  After all, they were built by the compiler!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841" y="1600200"/>
            <a:ext cx="7032812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Dynamic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a -&gt; Dynamic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forall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a.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</a:t>
            </a:r>
            <a:b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Dynamic -&gt; Maybe a</a:t>
            </a: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(Dynamic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|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unsafeCoerce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| otherwise  = Nothing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trr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(Proxy :: Proxy a)</a:t>
            </a:r>
          </a:p>
        </p:txBody>
      </p:sp>
    </p:spTree>
    <p:extLst>
      <p:ext uri="{BB962C8B-B14F-4D97-AF65-F5344CB8AC3E}">
        <p14:creationId xmlns:p14="http://schemas.microsoft.com/office/powerpoint/2010/main" val="29245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7" y="4037876"/>
            <a:ext cx="8229600" cy="1539061"/>
          </a:xfrm>
        </p:spPr>
        <p:txBody>
          <a:bodyPr/>
          <a:lstStyle/>
          <a:p>
            <a:r>
              <a:rPr lang="en-GB" dirty="0" smtClean="0"/>
              <a:t>Now, comparing </a:t>
            </a:r>
            <a:r>
              <a:rPr lang="en-GB" dirty="0" err="1" smtClean="0"/>
              <a:t>TypeReps</a:t>
            </a:r>
            <a:r>
              <a:rPr lang="en-GB" dirty="0" smtClean="0"/>
              <a:t> </a:t>
            </a:r>
            <a:r>
              <a:rPr lang="en-GB" i="1" dirty="0" smtClean="0"/>
              <a:t>does</a:t>
            </a:r>
            <a:r>
              <a:rPr lang="en-GB" dirty="0" smtClean="0"/>
              <a:t> tell us something!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90014" y="1417638"/>
            <a:ext cx="7563971" cy="2246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Maybe (a :~: b)</a:t>
            </a:r>
          </a:p>
          <a:p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a :~: b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a :~: a</a:t>
            </a:r>
          </a:p>
        </p:txBody>
      </p:sp>
      <p:sp>
        <p:nvSpPr>
          <p:cNvPr id="5" name="Left Arrow 4"/>
          <p:cNvSpPr/>
          <p:nvPr/>
        </p:nvSpPr>
        <p:spPr>
          <a:xfrm>
            <a:off x="4571999" y="1752461"/>
            <a:ext cx="2528047" cy="363071"/>
          </a:xfrm>
          <a:prstGeom prst="leftArrow">
            <a:avLst/>
          </a:prstGeom>
          <a:solidFill>
            <a:srgbClr val="FF00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1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22560"/>
            <a:ext cx="8229600" cy="153906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90014" y="1417638"/>
            <a:ext cx="7563971" cy="34778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data Dynamic where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Dynamic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a -&gt; Dynamic</a:t>
            </a: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b -&gt; Maybe (a :~: b)</a:t>
            </a:r>
          </a:p>
          <a:p>
            <a:endParaRPr lang="en-GB" sz="20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forall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a.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Typeable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 =&gt; </a:t>
            </a:r>
            <a:b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                 Dynamic -&gt; Maybe a</a:t>
            </a:r>
          </a:p>
          <a:p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fromDynamic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(Dynamic </a:t>
            </a:r>
            <a:r>
              <a:rPr lang="en-GB" sz="20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trx</a:t>
            </a:r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x)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= case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eqT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trx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TypeRep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a) of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Just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Refl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Just x</a:t>
            </a:r>
          </a:p>
          <a:p>
            <a:r>
              <a:rPr lang="en-GB" sz="20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Nothing   -&gt; Nothing</a:t>
            </a:r>
          </a:p>
        </p:txBody>
      </p:sp>
    </p:spTree>
    <p:extLst>
      <p:ext uri="{BB962C8B-B14F-4D97-AF65-F5344CB8AC3E}">
        <p14:creationId xmlns:p14="http://schemas.microsoft.com/office/powerpoint/2010/main" val="304303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43983"/>
          </a:xfrm>
        </p:spPr>
        <p:txBody>
          <a:bodyPr/>
          <a:lstStyle/>
          <a:p>
            <a:r>
              <a:rPr lang="en-GB" dirty="0" smtClean="0"/>
              <a:t>From </a:t>
            </a:r>
            <a:r>
              <a:rPr lang="en-GB" dirty="0" err="1" smtClean="0"/>
              <a:t>TypeRep</a:t>
            </a:r>
            <a:r>
              <a:rPr lang="en-GB" dirty="0" smtClean="0"/>
              <a:t> to (</a:t>
            </a:r>
            <a:r>
              <a:rPr lang="en-GB" dirty="0" err="1" smtClean="0"/>
              <a:t>TypeRep</a:t>
            </a:r>
            <a:r>
              <a:rPr lang="en-GB" dirty="0" smtClean="0"/>
              <a:t> a) allows us to do type-safe reflection</a:t>
            </a:r>
          </a:p>
          <a:p>
            <a:r>
              <a:rPr lang="en-GB" dirty="0" smtClean="0"/>
              <a:t>Useful for Cloud Haskell style applications</a:t>
            </a:r>
          </a:p>
          <a:p>
            <a:r>
              <a:rPr lang="en-GB" dirty="0" smtClean="0"/>
              <a:t>Smaller trusted code base. I think GHC </a:t>
            </a:r>
            <a:r>
              <a:rPr lang="en-GB" dirty="0" err="1" smtClean="0"/>
              <a:t>implementors</a:t>
            </a:r>
            <a:r>
              <a:rPr lang="en-GB" dirty="0" smtClean="0"/>
              <a:t> only, rather than library authors</a:t>
            </a:r>
          </a:p>
          <a:p>
            <a:r>
              <a:rPr lang="en-GB" dirty="0" smtClean="0"/>
              <a:t>Interestingly, it turns out to need Richard Eisenberg's kind-level equalities!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6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GHC community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2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that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229600" cy="470916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GHC is flourishing</a:t>
            </a:r>
          </a:p>
          <a:p>
            <a:pPr lvl="1"/>
            <a:r>
              <a:rPr lang="en-GB" sz="2000" dirty="0" smtClean="0"/>
              <a:t>lots of users</a:t>
            </a:r>
          </a:p>
          <a:p>
            <a:pPr lvl="1"/>
            <a:r>
              <a:rPr lang="en-GB" sz="2000" dirty="0" smtClean="0"/>
              <a:t>lots of innovation</a:t>
            </a:r>
          </a:p>
          <a:p>
            <a:pPr lvl="1"/>
            <a:r>
              <a:rPr lang="en-GB" sz="2000" dirty="0" smtClean="0"/>
              <a:t>lots of contributors</a:t>
            </a:r>
          </a:p>
          <a:p>
            <a:r>
              <a:rPr lang="en-GB" sz="2400" dirty="0" smtClean="0"/>
              <a:t>GHC is more and more a community project, </a:t>
            </a:r>
            <a:br>
              <a:rPr lang="en-GB" sz="2400" dirty="0" smtClean="0"/>
            </a:br>
            <a:r>
              <a:rPr lang="en-GB" sz="2400" dirty="0" smtClean="0"/>
              <a:t>both in leadership and execution</a:t>
            </a:r>
          </a:p>
          <a:p>
            <a:r>
              <a:rPr lang="en-GB" sz="2400" dirty="0" smtClean="0"/>
              <a:t>This is not a bad thing.   But it relies on people actually stepping up.</a:t>
            </a:r>
          </a:p>
          <a:p>
            <a:pPr marL="137160" indent="0">
              <a:buNone/>
            </a:pPr>
            <a:r>
              <a:rPr lang="en-GB" sz="2400" dirty="0" smtClean="0"/>
              <a:t>Introducing the new Well Typed GHC support team:</a:t>
            </a:r>
          </a:p>
          <a:p>
            <a:pPr lvl="1"/>
            <a:r>
              <a:rPr lang="en-GB" sz="2000" dirty="0" smtClean="0"/>
              <a:t>Austin Seipp</a:t>
            </a:r>
          </a:p>
          <a:p>
            <a:pPr lvl="1"/>
            <a:r>
              <a:rPr lang="en-GB" sz="2000" dirty="0" smtClean="0"/>
              <a:t>Ban Gamari</a:t>
            </a:r>
            <a:endParaRPr lang="en-GB" sz="2000" dirty="0" smtClean="0"/>
          </a:p>
          <a:p>
            <a:pPr lvl="1"/>
            <a:endParaRPr lang="en-GB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4108783" y="5564941"/>
            <a:ext cx="4578016" cy="1123712"/>
          </a:xfrm>
          <a:prstGeom prst="roundRect">
            <a:avLst/>
          </a:prstGeom>
          <a:solidFill>
            <a:srgbClr val="92D05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Major role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Not so much </a:t>
            </a: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doing</a:t>
            </a:r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, but </a:t>
            </a:r>
            <a:b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enabling others to do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223083" y="1758157"/>
            <a:ext cx="4578016" cy="442674"/>
          </a:xfrm>
          <a:prstGeom prst="roundRect">
            <a:avLst/>
          </a:prstGeom>
          <a:solidFill>
            <a:srgbClr val="FFFF0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2000" dirty="0" err="1" smtClean="0">
                <a:solidFill>
                  <a:schemeClr val="bg1"/>
                </a:solidFill>
                <a:latin typeface="Comic Sans MS" pitchFamily="66" charset="0"/>
              </a:rPr>
              <a:t>Trac</a:t>
            </a:r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 tickets </a:t>
            </a:r>
            <a:r>
              <a:rPr lang="en-GB" sz="2000" dirty="0" smtClean="0">
                <a:solidFill>
                  <a:schemeClr val="bg1"/>
                </a:solidFill>
                <a:latin typeface="Comic Sans MS" pitchFamily="66" charset="0"/>
              </a:rPr>
              <a:t>over 10,000</a:t>
            </a:r>
            <a:endParaRPr lang="en-GB" sz="2000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0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that mean?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965201" y="2181061"/>
            <a:ext cx="7317872" cy="3030617"/>
          </a:xfrm>
          <a:prstGeom prst="roundRect">
            <a:avLst/>
          </a:prstGeom>
          <a:solidFill>
            <a:srgbClr val="00B0F0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Comic Sans MS" pitchFamily="66" charset="0"/>
              </a:rPr>
              <a:t>Bottom line</a:t>
            </a:r>
          </a:p>
          <a:p>
            <a:pPr algn="ctr"/>
            <a:r>
              <a:rPr lang="en-GB" sz="3600" dirty="0" smtClean="0">
                <a:solidFill>
                  <a:schemeClr val="bg1"/>
                </a:solidFill>
                <a:latin typeface="Comic Sans MS" pitchFamily="66" charset="0"/>
              </a:rPr>
              <a:t>GHC and</a:t>
            </a:r>
            <a:br>
              <a:rPr lang="en-GB" sz="36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3600" dirty="0" smtClean="0">
                <a:solidFill>
                  <a:schemeClr val="bg1"/>
                </a:solidFill>
                <a:latin typeface="Comic Sans MS" pitchFamily="66" charset="0"/>
              </a:rPr>
              <a:t>(especially) its ecosystem </a:t>
            </a:r>
            <a:br>
              <a:rPr lang="en-GB" sz="36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</a:rPr>
              <a:t>(cabal, </a:t>
            </a:r>
            <a:r>
              <a:rPr lang="en-GB" sz="2800" dirty="0" err="1" smtClean="0">
                <a:solidFill>
                  <a:schemeClr val="bg1"/>
                </a:solidFill>
                <a:latin typeface="Comic Sans MS" pitchFamily="66" charset="0"/>
              </a:rPr>
              <a:t>Hackage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</a:rPr>
              <a:t>, Haskell Platform...) </a:t>
            </a:r>
            <a:r>
              <a:rPr lang="en-GB" sz="3600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GB" sz="36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GB" sz="3600" dirty="0" smtClean="0">
                <a:solidFill>
                  <a:schemeClr val="bg1"/>
                </a:solidFill>
                <a:latin typeface="Comic Sans MS" pitchFamily="66" charset="0"/>
              </a:rPr>
              <a:t>badly need your help</a:t>
            </a:r>
          </a:p>
        </p:txBody>
      </p:sp>
    </p:spTree>
    <p:extLst>
      <p:ext uri="{BB962C8B-B14F-4D97-AF65-F5344CB8AC3E}">
        <p14:creationId xmlns:p14="http://schemas.microsoft.com/office/powerpoint/2010/main" val="10045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GHC has a huge surface area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type system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optimisation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code generation for many platforms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SIMD instructions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dynamic linking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err="1" smtClean="0">
                <a:latin typeface="Comic Sans MS" panose="030F0702030302020204" pitchFamily="66" charset="0"/>
              </a:rPr>
              <a:t>GHCi</a:t>
            </a:r>
            <a:endParaRPr lang="en-GB" dirty="0" smtClean="0">
              <a:latin typeface="Comic Sans MS" panose="030F0702030302020204" pitchFamily="66" charset="0"/>
            </a:endParaRP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the GHC API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plugins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FFI</a:t>
            </a:r>
            <a:endParaRPr lang="en-GB" dirty="0">
              <a:latin typeface="Comic Sans MS" panose="030F0702030302020204" pitchFamily="66" charset="0"/>
            </a:endParaRP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endParaRPr lang="en-GB" dirty="0" smtClean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concurrency, STM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Cloud Haskell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>
                <a:latin typeface="Comic Sans MS" panose="030F0702030302020204" pitchFamily="66" charset="0"/>
              </a:rPr>
              <a:t>the build system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packages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garbage collection, </a:t>
            </a:r>
            <a:r>
              <a:rPr lang="en-GB" dirty="0" err="1" smtClean="0">
                <a:latin typeface="Comic Sans MS" panose="030F0702030302020204" pitchFamily="66" charset="0"/>
              </a:rPr>
              <a:t>finalisers</a:t>
            </a:r>
            <a:endParaRPr lang="en-GB" dirty="0" smtClean="0">
              <a:latin typeface="Comic Sans MS" panose="030F0702030302020204" pitchFamily="66" charset="0"/>
            </a:endParaRP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run-time system, scheduling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profiling</a:t>
            </a:r>
          </a:p>
          <a:p>
            <a:pPr>
              <a:buClr>
                <a:srgbClr val="FFFF00"/>
              </a:buClr>
              <a:buSzPct val="100000"/>
              <a:buFont typeface="Wingdings" panose="05000000000000000000" pitchFamily="2" charset="2"/>
              <a:buChar char="§"/>
            </a:pPr>
            <a:r>
              <a:rPr lang="en-GB" dirty="0" smtClean="0">
                <a:latin typeface="Comic Sans MS" panose="030F0702030302020204" pitchFamily="66" charset="0"/>
              </a:rPr>
              <a:t>....and more...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07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GHC 7.10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836"/>
            <a:ext cx="8511988" cy="4709160"/>
          </a:xfrm>
        </p:spPr>
        <p:txBody>
          <a:bodyPr/>
          <a:lstStyle/>
          <a:p>
            <a:r>
              <a:rPr lang="en-GB" dirty="0" smtClean="0"/>
              <a:t>Partial type signatures (Thomas Winant et al)</a:t>
            </a:r>
          </a:p>
          <a:p>
            <a:endParaRPr lang="en-GB" dirty="0"/>
          </a:p>
          <a:p>
            <a:r>
              <a:rPr lang="en-GB" dirty="0"/>
              <a:t>API annotations (Alan Zimmerman): </a:t>
            </a:r>
            <a:br>
              <a:rPr lang="en-GB" dirty="0"/>
            </a:br>
            <a:r>
              <a:rPr lang="en-GB" dirty="0"/>
              <a:t>the ability to know exactly where every non-terminal in the original source text appears</a:t>
            </a:r>
          </a:p>
          <a:p>
            <a:r>
              <a:rPr lang="en-GB" dirty="0" smtClean="0"/>
              <a:t>Applicative </a:t>
            </a:r>
            <a:r>
              <a:rPr lang="en-GB" dirty="0"/>
              <a:t>as a superclass of Monad (finally</a:t>
            </a:r>
            <a:r>
              <a:rPr lang="en-GB" dirty="0" smtClean="0"/>
              <a:t>)</a:t>
            </a:r>
          </a:p>
          <a:p>
            <a:r>
              <a:rPr lang="en-GB" dirty="0" smtClean="0"/>
              <a:t>More robust GMP </a:t>
            </a:r>
            <a:r>
              <a:rPr lang="en-GB" dirty="0"/>
              <a:t>hook-up (Herbert Valerio </a:t>
            </a:r>
            <a:r>
              <a:rPr lang="en-GB" dirty="0" smtClean="0"/>
              <a:t>Riedel)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90917" y="1982412"/>
            <a:ext cx="586291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 :: _ -&gt; </a:t>
            </a:r>
            <a:r>
              <a:rPr lang="en-GB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-&gt; [ _ ]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 :: (_) =&gt; a -&gt; a</a:t>
            </a:r>
            <a:endParaRPr lang="en-GB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5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that need doing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365"/>
            <a:ext cx="8229600" cy="5004995"/>
          </a:xfrm>
        </p:spPr>
        <p:txBody>
          <a:bodyPr>
            <a:normAutofit/>
          </a:bodyPr>
          <a:lstStyle/>
          <a:p>
            <a:r>
              <a:rPr lang="en-GB" sz="2400" dirty="0" smtClean="0"/>
              <a:t>Profiling and debugging</a:t>
            </a:r>
          </a:p>
          <a:p>
            <a:pPr lvl="1"/>
            <a:r>
              <a:rPr lang="en-GB" sz="1800" dirty="0" smtClean="0"/>
              <a:t>Connection </a:t>
            </a:r>
            <a:r>
              <a:rPr lang="en-GB" sz="1800" dirty="0"/>
              <a:t>between profiler output and -</a:t>
            </a:r>
            <a:r>
              <a:rPr lang="en-GB" sz="1800" dirty="0" err="1"/>
              <a:t>ddump-simpl</a:t>
            </a:r>
            <a:r>
              <a:rPr lang="en-GB" sz="1800" dirty="0"/>
              <a:t> for auto-generated SCCs.  </a:t>
            </a:r>
            <a:r>
              <a:rPr lang="en-GB" sz="1800" dirty="0" smtClean="0"/>
              <a:t>Use </a:t>
            </a:r>
            <a:r>
              <a:rPr lang="en-GB" sz="1800" dirty="0"/>
              <a:t>DWARF annotations</a:t>
            </a:r>
            <a:r>
              <a:rPr lang="en-GB" sz="1800" dirty="0" smtClean="0"/>
              <a:t>?  (Norman)</a:t>
            </a:r>
            <a:endParaRPr lang="en-GB" sz="1800" dirty="0"/>
          </a:p>
          <a:p>
            <a:pPr lvl="1"/>
            <a:r>
              <a:rPr lang="en-GB" sz="1800" dirty="0"/>
              <a:t>Sample-based profiling.  </a:t>
            </a:r>
            <a:r>
              <a:rPr lang="en-GB" sz="1800" dirty="0" smtClean="0"/>
              <a:t>DWARF </a:t>
            </a:r>
            <a:r>
              <a:rPr lang="en-GB" sz="1800" dirty="0"/>
              <a:t>will give this</a:t>
            </a:r>
            <a:r>
              <a:rPr lang="en-GB" sz="1800" dirty="0" smtClean="0"/>
              <a:t>. (Lennart)</a:t>
            </a:r>
            <a:endParaRPr lang="en-GB" sz="1800" dirty="0"/>
          </a:p>
          <a:p>
            <a:pPr lvl="1"/>
            <a:r>
              <a:rPr lang="en-GB" sz="1800" dirty="0"/>
              <a:t>Free stack traces: always on.  </a:t>
            </a:r>
            <a:r>
              <a:rPr lang="en-GB" sz="1800" dirty="0"/>
              <a:t>DWARF will give this</a:t>
            </a:r>
            <a:r>
              <a:rPr lang="en-GB" sz="1800" dirty="0" smtClean="0"/>
              <a:t>. (Johan)</a:t>
            </a:r>
            <a:endParaRPr lang="en-GB" sz="1800" dirty="0"/>
          </a:p>
          <a:p>
            <a:r>
              <a:rPr lang="en-GB" sz="2400" dirty="0"/>
              <a:t>Core-to-Core API is hard to </a:t>
            </a:r>
            <a:r>
              <a:rPr lang="en-GB" sz="2400" dirty="0" smtClean="0"/>
              <a:t>use (tall guy, glasses, black hair)</a:t>
            </a:r>
            <a:endParaRPr lang="en-GB" sz="2400" dirty="0"/>
          </a:p>
          <a:p>
            <a:r>
              <a:rPr lang="en-GB" sz="2400" dirty="0" err="1"/>
              <a:t>Inlining</a:t>
            </a:r>
            <a:r>
              <a:rPr lang="en-GB" sz="2400" dirty="0"/>
              <a:t> reporting (John </a:t>
            </a:r>
            <a:r>
              <a:rPr lang="en-GB" sz="2400" dirty="0" err="1" smtClean="0"/>
              <a:t>Wigely</a:t>
            </a:r>
            <a:r>
              <a:rPr lang="en-GB" sz="2400" dirty="0" smtClean="0"/>
              <a:t>)</a:t>
            </a:r>
            <a:endParaRPr lang="en-GB" sz="2400" dirty="0"/>
          </a:p>
          <a:p>
            <a:r>
              <a:rPr lang="en-GB" sz="2400" dirty="0" smtClean="0"/>
              <a:t>Show instances for GHC internals (Johan)</a:t>
            </a:r>
          </a:p>
          <a:p>
            <a:r>
              <a:rPr lang="en-GB" sz="2400" dirty="0" smtClean="0"/>
              <a:t>Code generation something ...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96508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GHC 7.10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836"/>
            <a:ext cx="8511988" cy="4709160"/>
          </a:xfrm>
        </p:spPr>
        <p:txBody>
          <a:bodyPr/>
          <a:lstStyle/>
          <a:p>
            <a:r>
              <a:rPr lang="en-GB" dirty="0" smtClean="0"/>
              <a:t>Preliminary support for Cloud Haskell 'static'</a:t>
            </a:r>
          </a:p>
          <a:p>
            <a:r>
              <a:rPr lang="de-DE" dirty="0"/>
              <a:t>Plugin API for a SMT solver in the type inference engine (</a:t>
            </a:r>
            <a:r>
              <a:rPr lang="en-GB" dirty="0"/>
              <a:t>Iavor Diatchki, experimental)</a:t>
            </a:r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20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Coming in GHC 8.0</a:t>
            </a:r>
            <a:br>
              <a:rPr lang="en-GB" dirty="0" smtClean="0"/>
            </a:br>
            <a:r>
              <a:rPr lang="en-GB" dirty="0" smtClean="0"/>
              <a:t>(early 2016)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6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the way for GHC 8.0</a:t>
            </a:r>
            <a:br>
              <a:rPr lang="en-GB" dirty="0" smtClean="0"/>
            </a:br>
            <a:r>
              <a:rPr lang="en-GB" dirty="0" smtClean="0"/>
              <a:t>(early 2016)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11988" cy="4709160"/>
          </a:xfrm>
        </p:spPr>
        <p:txBody>
          <a:bodyPr/>
          <a:lstStyle/>
          <a:p>
            <a:r>
              <a:rPr lang="en-GB" dirty="0" smtClean="0"/>
              <a:t>GADT-aware </a:t>
            </a:r>
            <a:r>
              <a:rPr lang="en-GB" dirty="0" smtClean="0"/>
              <a:t>pattern-match overlap/exhaustiveness warnings </a:t>
            </a:r>
            <a:r>
              <a:rPr lang="en-GB" dirty="0"/>
              <a:t>(George </a:t>
            </a:r>
            <a:r>
              <a:rPr lang="en-GB" dirty="0" smtClean="0"/>
              <a:t>Karachalias, Tom </a:t>
            </a:r>
            <a:r>
              <a:rPr lang="en-GB" dirty="0" err="1" smtClean="0"/>
              <a:t>Schrjvers</a:t>
            </a:r>
            <a:r>
              <a:rPr lang="en-GB" dirty="0" smtClean="0"/>
              <a:t> et </a:t>
            </a:r>
            <a:r>
              <a:rPr lang="en-GB" dirty="0" smtClean="0"/>
              <a:t>al; see our ICFP paper)</a:t>
            </a:r>
          </a:p>
          <a:p>
            <a:r>
              <a:rPr lang="en-GB" dirty="0" smtClean="0"/>
              <a:t>Injective type families (Jan Stolarek; see our HS paper)</a:t>
            </a:r>
            <a:endParaRPr lang="en-GB" dirty="0" smtClean="0"/>
          </a:p>
          <a:p>
            <a:r>
              <a:rPr lang="en-GB" dirty="0" smtClean="0"/>
              <a:t>Applicative </a:t>
            </a:r>
            <a:r>
              <a:rPr lang="en-GB" dirty="0" smtClean="0"/>
              <a:t>do-notation (Simon Marlow</a:t>
            </a:r>
            <a:r>
              <a:rPr lang="en-GB" dirty="0" smtClean="0"/>
              <a:t>)</a:t>
            </a:r>
          </a:p>
          <a:p>
            <a:r>
              <a:rPr lang="en-GB" dirty="0" smtClean="0"/>
              <a:t>Implicit-parameter support for call stacks (</a:t>
            </a:r>
            <a:r>
              <a:rPr lang="en-GB" dirty="0"/>
              <a:t>Eric </a:t>
            </a:r>
            <a:r>
              <a:rPr lang="en-GB" dirty="0" smtClean="0"/>
              <a:t>Seidel et al)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224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the way for GHC </a:t>
            </a:r>
            <a:r>
              <a:rPr lang="en-GB" dirty="0" smtClean="0"/>
              <a:t>8.0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Strict </a:t>
            </a:r>
            <a:r>
              <a:rPr lang="en-GB" dirty="0" smtClean="0"/>
              <a:t>Haskell (Johan </a:t>
            </a:r>
            <a:r>
              <a:rPr lang="en-GB" dirty="0" err="1" smtClean="0"/>
              <a:t>Tibbell</a:t>
            </a:r>
            <a:r>
              <a:rPr lang="en-GB" dirty="0"/>
              <a:t> and Adam Sandberg </a:t>
            </a:r>
            <a:r>
              <a:rPr lang="en-GB" dirty="0" smtClean="0"/>
              <a:t>Eriksson)</a:t>
            </a:r>
            <a:endParaRPr lang="en-GB" dirty="0" smtClean="0"/>
          </a:p>
          <a:p>
            <a:r>
              <a:rPr lang="en-GB" dirty="0" smtClean="0"/>
              <a:t>Overloaded </a:t>
            </a:r>
            <a:r>
              <a:rPr lang="en-GB" dirty="0" smtClean="0"/>
              <a:t>record fields (Adam Gundry)</a:t>
            </a:r>
          </a:p>
          <a:p>
            <a:r>
              <a:rPr lang="en-GB" dirty="0" smtClean="0"/>
              <a:t>Kind equalities, and GADTs at the type level (Richard Eisenberg </a:t>
            </a:r>
            <a:r>
              <a:rPr lang="en-GB" dirty="0" smtClean="0"/>
              <a:t>and Stephanie Weirich)</a:t>
            </a:r>
          </a:p>
          <a:p>
            <a:r>
              <a:rPr lang="en-GB" dirty="0" smtClean="0"/>
              <a:t>Visible type </a:t>
            </a:r>
            <a:r>
              <a:rPr lang="en-GB" dirty="0" smtClean="0"/>
              <a:t>application (</a:t>
            </a:r>
            <a:r>
              <a:rPr lang="de-DE" dirty="0"/>
              <a:t>Stephanie Weirich, Richard </a:t>
            </a:r>
            <a:r>
              <a:rPr lang="de-DE" dirty="0" smtClean="0"/>
              <a:t>Eisenberg)</a:t>
            </a:r>
          </a:p>
          <a:p>
            <a:r>
              <a:rPr lang="en-GB" dirty="0"/>
              <a:t>Type-indexed type representations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8578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the way for GHC 8.0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MonadFail</a:t>
            </a:r>
          </a:p>
          <a:p>
            <a:r>
              <a:rPr lang="en-GB" dirty="0" smtClean="0"/>
              <a:t>DWARF-based stack </a:t>
            </a:r>
            <a:r>
              <a:rPr lang="en-GB" dirty="0" err="1" smtClean="0"/>
              <a:t>backtraces</a:t>
            </a:r>
            <a:r>
              <a:rPr lang="en-GB" dirty="0" smtClean="0"/>
              <a:t> (Peter Wortman</a:t>
            </a:r>
            <a:r>
              <a:rPr lang="en-GB" dirty="0" smtClean="0"/>
              <a:t>n)</a:t>
            </a:r>
          </a:p>
          <a:p>
            <a:r>
              <a:rPr lang="en-GB" dirty="0" smtClean="0"/>
              <a:t>A Shake-based build system (Andrey Mokhov)</a:t>
            </a:r>
          </a:p>
          <a:p>
            <a:r>
              <a:rPr lang="en-GB" dirty="0" smtClean="0"/>
              <a:t>Backpack... (Edward Yang)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Implicit locations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5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02060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FFC000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>
        <a:ln w="9525">
          <a:solidFill>
            <a:schemeClr val="bg1"/>
          </a:solidFill>
        </a:ln>
      </a:spPr>
      <a:bodyPr wrap="square" rtlCol="0" anchor="ctr">
        <a:spAutoFit/>
      </a:bodyPr>
      <a:lstStyle>
        <a:defPPr algn="ctr">
          <a:defRPr dirty="0" smtClean="0">
            <a:solidFill>
              <a:schemeClr val="bg1"/>
            </a:solidFill>
            <a:latin typeface="Comic Sans MS" pitchFamily="66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48015</TotalTime>
  <Words>1204</Words>
  <Application>Microsoft Office PowerPoint</Application>
  <PresentationFormat>On-screen Show (4:3)</PresentationFormat>
  <Paragraphs>224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Book Antiqua</vt:lpstr>
      <vt:lpstr>Calibri</vt:lpstr>
      <vt:lpstr>Comic Sans MS</vt:lpstr>
      <vt:lpstr>Courier New</vt:lpstr>
      <vt:lpstr>Lucida Sans</vt:lpstr>
      <vt:lpstr>Wingdings</vt:lpstr>
      <vt:lpstr>Wingdings 2</vt:lpstr>
      <vt:lpstr>Wingdings 3</vt:lpstr>
      <vt:lpstr>Apex</vt:lpstr>
      <vt:lpstr>GHC status report</vt:lpstr>
      <vt:lpstr>GHC 7.10 (27 March 2015)</vt:lpstr>
      <vt:lpstr>GHC 7.10</vt:lpstr>
      <vt:lpstr>GHC 7.10</vt:lpstr>
      <vt:lpstr>Coming in GHC 8.0 (early 2016)</vt:lpstr>
      <vt:lpstr>On the way for GHC 8.0 (early 2016)</vt:lpstr>
      <vt:lpstr>On the way for GHC 8.0</vt:lpstr>
      <vt:lpstr>On the way for GHC 8.0</vt:lpstr>
      <vt:lpstr>Implicit locations</vt:lpstr>
      <vt:lpstr>Implicit locations</vt:lpstr>
      <vt:lpstr>Homebrew solution</vt:lpstr>
      <vt:lpstr>Implicit locations</vt:lpstr>
      <vt:lpstr>Implicit locations</vt:lpstr>
      <vt:lpstr>Overloaded  record fields</vt:lpstr>
      <vt:lpstr>Overloaded record fields</vt:lpstr>
      <vt:lpstr>1. Duplicate fields</vt:lpstr>
      <vt:lpstr>2. Record class</vt:lpstr>
      <vt:lpstr>3. Overloaded Labels</vt:lpstr>
      <vt:lpstr>Typed reflection</vt:lpstr>
      <vt:lpstr>Type indexed type representations</vt:lpstr>
      <vt:lpstr>Type indexed type representations</vt:lpstr>
      <vt:lpstr>Type indexed type representations</vt:lpstr>
      <vt:lpstr>New story</vt:lpstr>
      <vt:lpstr>New story</vt:lpstr>
      <vt:lpstr>New story</vt:lpstr>
      <vt:lpstr>The GHC community</vt:lpstr>
      <vt:lpstr>What does that mean?</vt:lpstr>
      <vt:lpstr>What does that mean?</vt:lpstr>
      <vt:lpstr>GHC has a huge surface area</vt:lpstr>
      <vt:lpstr>Things that need doing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taste of Haskell</dc:title>
  <dc:creator>Simon Peyton Jones</dc:creator>
  <cp:lastModifiedBy>Simon Peyton Jones</cp:lastModifiedBy>
  <cp:revision>1504</cp:revision>
  <dcterms:created xsi:type="dcterms:W3CDTF">2007-06-26T16:41:16Z</dcterms:created>
  <dcterms:modified xsi:type="dcterms:W3CDTF">2015-08-31T05:11:44Z</dcterms:modified>
</cp:coreProperties>
</file>